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90" r:id="rId4"/>
    <p:sldId id="291" r:id="rId5"/>
    <p:sldId id="292" r:id="rId6"/>
    <p:sldId id="289"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7" r:id="rId20"/>
    <p:sldId id="279" r:id="rId21"/>
    <p:sldId id="278" r:id="rId22"/>
    <p:sldId id="280" r:id="rId23"/>
    <p:sldId id="281" r:id="rId24"/>
    <p:sldId id="282" r:id="rId25"/>
    <p:sldId id="283" r:id="rId26"/>
    <p:sldId id="284" r:id="rId27"/>
    <p:sldId id="285" r:id="rId28"/>
    <p:sldId id="286" r:id="rId29"/>
    <p:sldId id="28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8" d="100"/>
          <a:sy n="108" d="100"/>
        </p:scale>
        <p:origin x="678" y="102"/>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406E2A7-D9F6-47FE-B358-164C4A9FB886}"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AB26DD-4E8B-4B91-8ADE-B19AD2984F1C}"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62F09B-757D-4492-A601-DE2C4527960A}"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3D2865-641C-489C-901C-8E49E66F25DA}"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266CD9-EF30-469A-BFB4-9E5AEEEBF61B}"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701EBC-2AAB-4110-92D9-99ED3C7E2E8F}"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F49B014-290A-485E-AE1C-2E21DC6D64C0}"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299EDB0-BC12-4F49-8C7A-505F6078004D}"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3F39D6D-B55E-4E80-9679-651F04AD72A2}"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FCC3E1-E498-4D57-B6D3-74C6C6EFCEB2}"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F17B52-D9B8-4CC7-8DEA-BFEC875D4595}" type="slidenum">
              <a:rPr lang="en-US">
                <a:solidFill>
                  <a:srgbClr val="FFFFFF"/>
                </a:solidFill>
              </a:rPr>
              <a:pPr>
                <a:defRPr/>
              </a:pPr>
              <a:t>‹#›</a:t>
            </a:fld>
            <a:endParaRPr lang="en-US">
              <a:solidFill>
                <a:srgbClr val="FFFFFF"/>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FFFFFF"/>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FFFFFF"/>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8077ECD8-46D6-4DA8-86D8-CF0DBF17B8BD}" type="slidenum">
              <a:rPr lang="en-US">
                <a:solidFill>
                  <a:srgbClr val="FFFFFF"/>
                </a:solidFill>
              </a:rPr>
              <a:pPr fontAlgn="base">
                <a:spcBef>
                  <a:spcPct val="0"/>
                </a:spcBef>
                <a:spcAft>
                  <a:spcPct val="0"/>
                </a:spcAft>
                <a:defRPr/>
              </a:pPr>
              <a:t>‹#›</a:t>
            </a:fld>
            <a:endParaRPr lang="en-US">
              <a:solidFill>
                <a:srgbClr val="FFFFFF"/>
              </a:solidFill>
            </a:endParaRPr>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hyperlink" Target="http://youtu.be/-qNdnW_bi8M"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members.aol.com/hmupuni/jaina.ht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upload.wikimedia.org/wikipedia/commons/8/86/Maya_site_northern_Yucatan_800_AD.svg"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members.aol.com/hmupuni/jaina.htm" TargetMode="Externa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members.aol.com/hmupuni/bonam.htm"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members.aol.com/hmupuni/bonam.htm"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members.aol.com/hmupuni/bonam.htm"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members.aol.com/hmupuni/bonam.htm"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members.aol.com/hmupuni/bonam.htm"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members.aol.com/hmupuni/bonam.ht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File:Maya civilization location map-blank.svg"/>
          <p:cNvPicPr>
            <a:picLocks noChangeAspect="1" noChangeArrowheads="1"/>
          </p:cNvPicPr>
          <p:nvPr/>
        </p:nvPicPr>
        <p:blipFill>
          <a:blip r:embed="rId2" cstate="print"/>
          <a:srcRect/>
          <a:stretch>
            <a:fillRect/>
          </a:stretch>
        </p:blipFill>
        <p:spPr bwMode="auto">
          <a:xfrm>
            <a:off x="2971800" y="1447800"/>
            <a:ext cx="6135624" cy="5113020"/>
          </a:xfrm>
          <a:prstGeom prst="rect">
            <a:avLst/>
          </a:prstGeom>
          <a:noFill/>
        </p:spPr>
      </p:pic>
      <p:sp>
        <p:nvSpPr>
          <p:cNvPr id="3" name="Title 2"/>
          <p:cNvSpPr>
            <a:spLocks noGrp="1"/>
          </p:cNvSpPr>
          <p:nvPr>
            <p:ph type="title"/>
          </p:nvPr>
        </p:nvSpPr>
        <p:spPr>
          <a:xfrm>
            <a:off x="1905000" y="0"/>
            <a:ext cx="8229600" cy="1524000"/>
          </a:xfrm>
        </p:spPr>
        <p:txBody>
          <a:bodyPr/>
          <a:lstStyle/>
          <a:p>
            <a:r>
              <a:rPr lang="en-US" b="1" dirty="0">
                <a:solidFill>
                  <a:srgbClr val="FF0000"/>
                </a:solidFill>
              </a:rPr>
              <a:t>The Maya</a:t>
            </a:r>
            <a:br>
              <a:rPr lang="en-US" b="1" dirty="0">
                <a:solidFill>
                  <a:srgbClr val="FF0000"/>
                </a:solidFill>
              </a:rPr>
            </a:br>
            <a:r>
              <a:rPr lang="en-US" sz="1600" dirty="0">
                <a:solidFill>
                  <a:schemeClr val="tx1"/>
                </a:solidFill>
                <a:latin typeface="Verdana" pitchFamily="34" charset="0"/>
                <a:ea typeface="Verdana" pitchFamily="34" charset="0"/>
                <a:cs typeface="Verdana" pitchFamily="34" charset="0"/>
              </a:rPr>
              <a:t>Map shows extent of Maya civilization from the Pre-Classic period (c. 2000 BC to AD 250) through the Classic period (c. AD 250 to 900)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981200" y="274638"/>
            <a:ext cx="3124200" cy="1935162"/>
          </a:xfrm>
        </p:spPr>
        <p:txBody>
          <a:bodyPr/>
          <a:lstStyle/>
          <a:p>
            <a:pPr algn="l" eaLnBrk="1" hangingPunct="1"/>
            <a:r>
              <a:rPr lang="en-US" sz="1600">
                <a:latin typeface="Verdana" pitchFamily="34" charset="0"/>
              </a:rPr>
              <a:t>Palenque palace interior passage, 7</a:t>
            </a:r>
            <a:r>
              <a:rPr lang="en-US" sz="1600" baseline="30000">
                <a:latin typeface="Verdana" pitchFamily="34" charset="0"/>
              </a:rPr>
              <a:t>th</a:t>
            </a:r>
            <a:r>
              <a:rPr lang="en-US" sz="1600">
                <a:latin typeface="Verdana" pitchFamily="34" charset="0"/>
              </a:rPr>
              <a:t> century, Late Classic Maya</a:t>
            </a:r>
          </a:p>
        </p:txBody>
      </p:sp>
      <p:pic>
        <p:nvPicPr>
          <p:cNvPr id="10243" name="Picture 4" descr="Palenque palace interior corbel caverns"/>
          <p:cNvPicPr>
            <a:picLocks noChangeAspect="1" noChangeArrowheads="1"/>
          </p:cNvPicPr>
          <p:nvPr/>
        </p:nvPicPr>
        <p:blipFill>
          <a:blip r:embed="rId2" cstate="print"/>
          <a:srcRect/>
          <a:stretch>
            <a:fillRect/>
          </a:stretch>
        </p:blipFill>
        <p:spPr bwMode="auto">
          <a:xfrm>
            <a:off x="5029200" y="0"/>
            <a:ext cx="5143500" cy="68580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11125200" cy="1219200"/>
          </a:xfrm>
        </p:spPr>
        <p:txBody>
          <a:bodyPr/>
          <a:lstStyle/>
          <a:p>
            <a:pPr algn="l" eaLnBrk="1" hangingPunct="1"/>
            <a:r>
              <a:rPr lang="en-US" sz="1600" dirty="0">
                <a:latin typeface="Verdana" pitchFamily="34" charset="0"/>
              </a:rPr>
              <a:t>Palenque palace, east court.  Individual carved slabs of captives (in postures of humiliation and showing signs of blood letting) that flank a ceremonial courtyard where Lords of the region entered to meet with </a:t>
            </a:r>
            <a:r>
              <a:rPr lang="en-US" sz="1600" dirty="0" err="1">
                <a:latin typeface="Verdana" pitchFamily="34" charset="0"/>
              </a:rPr>
              <a:t>Pakal</a:t>
            </a:r>
            <a:r>
              <a:rPr lang="en-US" sz="1600" dirty="0">
                <a:latin typeface="Verdana" pitchFamily="34" charset="0"/>
              </a:rPr>
              <a:t> and kings of his line.</a:t>
            </a:r>
          </a:p>
        </p:txBody>
      </p:sp>
      <p:pic>
        <p:nvPicPr>
          <p:cNvPr id="11267" name="Picture 4" descr="Carved captives east court of Palenque palace"/>
          <p:cNvPicPr>
            <a:picLocks noChangeAspect="1" noChangeArrowheads="1"/>
          </p:cNvPicPr>
          <p:nvPr/>
        </p:nvPicPr>
        <p:blipFill>
          <a:blip r:embed="rId2" cstate="print"/>
          <a:srcRect/>
          <a:stretch>
            <a:fillRect/>
          </a:stretch>
        </p:blipFill>
        <p:spPr bwMode="auto">
          <a:xfrm>
            <a:off x="3581400" y="1049616"/>
            <a:ext cx="7010400" cy="5257800"/>
          </a:xfrm>
          <a:prstGeom prst="rect">
            <a:avLst/>
          </a:prstGeom>
          <a:noFill/>
          <a:ln w="9525">
            <a:noFill/>
            <a:miter lim="800000"/>
            <a:headEnd/>
            <a:tailEnd/>
          </a:ln>
        </p:spPr>
      </p:pic>
      <p:pic>
        <p:nvPicPr>
          <p:cNvPr id="11268" name="Picture 6" descr="Photo of captives in East Court"/>
          <p:cNvPicPr>
            <a:picLocks noChangeAspect="1" noChangeArrowheads="1"/>
          </p:cNvPicPr>
          <p:nvPr/>
        </p:nvPicPr>
        <p:blipFill>
          <a:blip r:embed="rId3" cstate="print"/>
          <a:srcRect/>
          <a:stretch>
            <a:fillRect/>
          </a:stretch>
        </p:blipFill>
        <p:spPr bwMode="auto">
          <a:xfrm>
            <a:off x="228600" y="2609850"/>
            <a:ext cx="3204050" cy="2306916"/>
          </a:xfrm>
          <a:prstGeom prst="rect">
            <a:avLst/>
          </a:prstGeom>
          <a:noFill/>
          <a:ln w="9525">
            <a:solidFill>
              <a:srgbClr val="C0C0C0"/>
            </a:solidFill>
            <a:miter lim="800000"/>
            <a:headEnd/>
            <a:tailEnd/>
          </a:ln>
        </p:spPr>
      </p:pic>
      <p:sp>
        <p:nvSpPr>
          <p:cNvPr id="5" name="Rectangle 4"/>
          <p:cNvSpPr/>
          <p:nvPr/>
        </p:nvSpPr>
        <p:spPr>
          <a:xfrm>
            <a:off x="5257800" y="6336268"/>
            <a:ext cx="3249608" cy="369332"/>
          </a:xfrm>
          <a:prstGeom prst="rect">
            <a:avLst/>
          </a:prstGeom>
        </p:spPr>
        <p:txBody>
          <a:bodyPr wrap="none">
            <a:spAutoFit/>
          </a:bodyPr>
          <a:lstStyle/>
          <a:p>
            <a:r>
              <a:rPr lang="en-US" dirty="0">
                <a:hlinkClick r:id="rId4"/>
              </a:rPr>
              <a:t>http://youtu.be/-qNdnW_bi8M</a:t>
            </a:r>
            <a:r>
              <a:rPr lang="en-US" dirty="0"/>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133600" y="6400800"/>
            <a:ext cx="8229600" cy="381000"/>
          </a:xfrm>
        </p:spPr>
        <p:txBody>
          <a:bodyPr/>
          <a:lstStyle/>
          <a:p>
            <a:pPr eaLnBrk="1" hangingPunct="1"/>
            <a:r>
              <a:rPr lang="en-US" sz="1600" dirty="0">
                <a:latin typeface="Verdana" pitchFamily="34" charset="0"/>
              </a:rPr>
              <a:t>Palenque restored temples.  Note grass roofing on the right.</a:t>
            </a:r>
          </a:p>
        </p:txBody>
      </p:sp>
      <p:sp>
        <p:nvSpPr>
          <p:cNvPr id="12291" name="Rectangle 3"/>
          <p:cNvSpPr>
            <a:spLocks noGrp="1" noChangeArrowheads="1"/>
          </p:cNvSpPr>
          <p:nvPr>
            <p:ph type="body" idx="1"/>
          </p:nvPr>
        </p:nvSpPr>
        <p:spPr/>
        <p:txBody>
          <a:bodyPr/>
          <a:lstStyle/>
          <a:p>
            <a:pPr eaLnBrk="1" hangingPunct="1"/>
            <a:endParaRPr lang="en-US"/>
          </a:p>
        </p:txBody>
      </p:sp>
      <p:pic>
        <p:nvPicPr>
          <p:cNvPr id="12292" name="Picture 4" descr="Elaine looking at restored Palenque temples"/>
          <p:cNvPicPr>
            <a:picLocks noChangeAspect="1" noChangeArrowheads="1"/>
          </p:cNvPicPr>
          <p:nvPr/>
        </p:nvPicPr>
        <p:blipFill>
          <a:blip r:embed="rId2" cstate="print"/>
          <a:srcRect/>
          <a:stretch>
            <a:fillRect/>
          </a:stretch>
        </p:blipFill>
        <p:spPr bwMode="auto">
          <a:xfrm>
            <a:off x="1905000" y="114300"/>
            <a:ext cx="8382000" cy="6286500"/>
          </a:xfrm>
          <a:prstGeom prst="rect">
            <a:avLst/>
          </a:prstGeom>
          <a:noFill/>
          <a:ln w="9525">
            <a:noFill/>
            <a:miter lim="800000"/>
            <a:headEnd/>
            <a:tailEnd/>
          </a:ln>
        </p:spPr>
      </p:pic>
      <p:sp>
        <p:nvSpPr>
          <p:cNvPr id="7" name="Up Arrow 6"/>
          <p:cNvSpPr/>
          <p:nvPr/>
        </p:nvSpPr>
        <p:spPr>
          <a:xfrm rot="4825369">
            <a:off x="8908651" y="1023938"/>
            <a:ext cx="365125" cy="603250"/>
          </a:xfrm>
          <a:prstGeom prst="upArrow">
            <a:avLst>
              <a:gd name="adj1" fmla="val 15695"/>
              <a:gd name="adj2" fmla="val 3742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438400" y="6370638"/>
            <a:ext cx="8229600" cy="487362"/>
          </a:xfrm>
        </p:spPr>
        <p:txBody>
          <a:bodyPr/>
          <a:lstStyle/>
          <a:p>
            <a:pPr eaLnBrk="1" hangingPunct="1"/>
            <a:r>
              <a:rPr lang="en-US" sz="1600">
                <a:solidFill>
                  <a:schemeClr val="bg1"/>
                </a:solidFill>
                <a:latin typeface="Verdana" pitchFamily="34" charset="0"/>
              </a:rPr>
              <a:t>Palenque: reconstruction of Late Classic Maya peasant house</a:t>
            </a:r>
          </a:p>
        </p:txBody>
      </p:sp>
      <p:sp>
        <p:nvSpPr>
          <p:cNvPr id="13315" name="Rectangle 3"/>
          <p:cNvSpPr>
            <a:spLocks noGrp="1" noChangeArrowheads="1"/>
          </p:cNvSpPr>
          <p:nvPr>
            <p:ph type="body" idx="1"/>
          </p:nvPr>
        </p:nvSpPr>
        <p:spPr/>
        <p:txBody>
          <a:bodyPr/>
          <a:lstStyle/>
          <a:p>
            <a:pPr eaLnBrk="1" hangingPunct="1"/>
            <a:endParaRPr lang="en-US"/>
          </a:p>
        </p:txBody>
      </p:sp>
      <p:pic>
        <p:nvPicPr>
          <p:cNvPr id="13316" name="Picture 4" descr="CIMG1880"/>
          <p:cNvPicPr>
            <a:picLocks noChangeAspect="1" noChangeArrowheads="1"/>
          </p:cNvPicPr>
          <p:nvPr/>
        </p:nvPicPr>
        <p:blipFill>
          <a:blip r:embed="rId2" cstate="print"/>
          <a:srcRect/>
          <a:stretch>
            <a:fillRect/>
          </a:stretch>
        </p:blipFill>
        <p:spPr bwMode="auto">
          <a:xfrm>
            <a:off x="1447800" y="-76200"/>
            <a:ext cx="9372600" cy="7029450"/>
          </a:xfrm>
          <a:prstGeom prst="rect">
            <a:avLst/>
          </a:prstGeom>
          <a:noFill/>
          <a:ln w="9525">
            <a:noFill/>
            <a:miter lim="800000"/>
            <a:headEnd/>
            <a:tailEnd/>
          </a:ln>
        </p:spPr>
      </p:pic>
      <p:sp>
        <p:nvSpPr>
          <p:cNvPr id="13317" name="Text Box 5"/>
          <p:cNvSpPr txBox="1">
            <a:spLocks noChangeArrowheads="1"/>
          </p:cNvSpPr>
          <p:nvPr/>
        </p:nvSpPr>
        <p:spPr bwMode="auto">
          <a:xfrm>
            <a:off x="1676400" y="6366283"/>
            <a:ext cx="6332538" cy="338138"/>
          </a:xfrm>
          <a:prstGeom prst="rect">
            <a:avLst/>
          </a:prstGeom>
          <a:noFill/>
          <a:ln w="9525">
            <a:noFill/>
            <a:miter lim="800000"/>
            <a:headEnd/>
            <a:tailEnd/>
          </a:ln>
        </p:spPr>
        <p:txBody>
          <a:bodyPr>
            <a:spAutoFit/>
          </a:bodyPr>
          <a:lstStyle/>
          <a:p>
            <a:pPr fontAlgn="base">
              <a:spcBef>
                <a:spcPct val="0"/>
              </a:spcBef>
              <a:spcAft>
                <a:spcPct val="0"/>
              </a:spcAft>
            </a:pPr>
            <a:r>
              <a:rPr lang="en-US" sz="1600" b="1" dirty="0">
                <a:solidFill>
                  <a:srgbClr val="002060"/>
                </a:solidFill>
              </a:rPr>
              <a:t>Palenque: reconstruction of a late Classic Maya peasant house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981200" y="274638"/>
            <a:ext cx="2667000" cy="2011362"/>
          </a:xfrm>
        </p:spPr>
        <p:txBody>
          <a:bodyPr/>
          <a:lstStyle/>
          <a:p>
            <a:pPr algn="l" eaLnBrk="1" hangingPunct="1"/>
            <a:r>
              <a:rPr lang="en-US" sz="1600">
                <a:latin typeface="Verdana" pitchFamily="34" charset="0"/>
              </a:rPr>
              <a:t>Palenque, Temple of Inscriptions, the Tomb of King Pakal, discovered in 1952 by Alberto Ruz, is set into bedrock at the base</a:t>
            </a:r>
          </a:p>
        </p:txBody>
      </p:sp>
      <p:pic>
        <p:nvPicPr>
          <p:cNvPr id="14339" name="Picture 4" descr="Palenque Temple of Inscriptions"/>
          <p:cNvPicPr>
            <a:picLocks noChangeAspect="1" noChangeArrowheads="1"/>
          </p:cNvPicPr>
          <p:nvPr/>
        </p:nvPicPr>
        <p:blipFill>
          <a:blip r:embed="rId2" cstate="print"/>
          <a:srcRect/>
          <a:stretch>
            <a:fillRect/>
          </a:stretch>
        </p:blipFill>
        <p:spPr bwMode="auto">
          <a:xfrm>
            <a:off x="5067300" y="0"/>
            <a:ext cx="5143500" cy="6858000"/>
          </a:xfrm>
          <a:prstGeom prst="rect">
            <a:avLst/>
          </a:prstGeom>
          <a:noFill/>
          <a:ln w="9525">
            <a:noFill/>
            <a:miter lim="800000"/>
            <a:headEnd/>
            <a:tailEnd/>
          </a:ln>
        </p:spPr>
      </p:pic>
      <p:pic>
        <p:nvPicPr>
          <p:cNvPr id="14340" name="Picture 6" descr="rys"/>
          <p:cNvPicPr>
            <a:picLocks noChangeAspect="1" noChangeArrowheads="1"/>
          </p:cNvPicPr>
          <p:nvPr/>
        </p:nvPicPr>
        <p:blipFill>
          <a:blip r:embed="rId3" cstate="print"/>
          <a:srcRect/>
          <a:stretch>
            <a:fillRect/>
          </a:stretch>
        </p:blipFill>
        <p:spPr bwMode="auto">
          <a:xfrm>
            <a:off x="1828800" y="4191000"/>
            <a:ext cx="3581400" cy="23876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2209800" y="1"/>
            <a:ext cx="7772400" cy="1470025"/>
          </a:xfrm>
        </p:spPr>
        <p:txBody>
          <a:bodyPr/>
          <a:lstStyle/>
          <a:p>
            <a:pPr algn="l" eaLnBrk="1" hangingPunct="1"/>
            <a:r>
              <a:rPr lang="en-US" sz="1600" b="1">
                <a:latin typeface="Verdana" pitchFamily="34" charset="0"/>
              </a:rPr>
              <a:t>Maya</a:t>
            </a:r>
            <a:r>
              <a:rPr lang="en-US" sz="1600">
                <a:latin typeface="Verdana" pitchFamily="34" charset="0"/>
              </a:rPr>
              <a:t>, (right)</a:t>
            </a:r>
            <a:r>
              <a:rPr lang="en-US" sz="1600" i="1">
                <a:latin typeface="Verdana" pitchFamily="34" charset="0"/>
              </a:rPr>
              <a:t> Portrait head of Pakal</a:t>
            </a:r>
            <a:r>
              <a:rPr lang="en-US" sz="1600">
                <a:latin typeface="Verdana" pitchFamily="34" charset="0"/>
              </a:rPr>
              <a:t>, Palenque, Chiapas, Mexico, AD 600-900, Stucco, 16 7/8 x 6 11/16 in. (43 x 17 cm), Museo Nacional de Antropología, -- INAH, Mexico City. The best-known Maya Ajaw, K'inich Janaab' Pakal (Pacal the Great), who ruled from 615 to 683 AD.</a:t>
            </a:r>
          </a:p>
        </p:txBody>
      </p:sp>
      <p:pic>
        <p:nvPicPr>
          <p:cNvPr id="15363" name="Picture 5" descr="Image: Portrait head of Pakal, Palenque, Chiapas, Mexico, AD 600-900&#10;Stucco, 16 7/8 x 6 11/16 in. (43 x 17 cm), Museo Nacional de Antropología, -- INAH, Mexico City"/>
          <p:cNvPicPr>
            <a:picLocks noChangeAspect="1" noChangeArrowheads="1"/>
          </p:cNvPicPr>
          <p:nvPr/>
        </p:nvPicPr>
        <p:blipFill>
          <a:blip r:embed="rId2" cstate="print"/>
          <a:srcRect/>
          <a:stretch>
            <a:fillRect/>
          </a:stretch>
        </p:blipFill>
        <p:spPr bwMode="auto">
          <a:xfrm>
            <a:off x="6248400" y="1600200"/>
            <a:ext cx="3513138" cy="4629150"/>
          </a:xfrm>
          <a:prstGeom prst="rect">
            <a:avLst/>
          </a:prstGeom>
          <a:noFill/>
          <a:ln w="9525">
            <a:noFill/>
            <a:miter lim="800000"/>
            <a:headEnd/>
            <a:tailEnd/>
          </a:ln>
        </p:spPr>
      </p:pic>
      <p:pic>
        <p:nvPicPr>
          <p:cNvPr id="15364" name="Picture 6" descr="0155_Palenque"/>
          <p:cNvPicPr>
            <a:picLocks noChangeAspect="1" noChangeArrowheads="1"/>
          </p:cNvPicPr>
          <p:nvPr/>
        </p:nvPicPr>
        <p:blipFill>
          <a:blip r:embed="rId3" cstate="print"/>
          <a:srcRect/>
          <a:stretch>
            <a:fillRect/>
          </a:stretch>
        </p:blipFill>
        <p:spPr bwMode="auto">
          <a:xfrm>
            <a:off x="2362200" y="1371601"/>
            <a:ext cx="3352800" cy="5038725"/>
          </a:xfrm>
          <a:prstGeom prst="rect">
            <a:avLst/>
          </a:prstGeom>
          <a:noFill/>
          <a:ln w="9525">
            <a:noFill/>
            <a:miter lim="800000"/>
            <a:headEnd/>
            <a:tailEnd/>
          </a:ln>
        </p:spPr>
      </p:pic>
      <p:sp>
        <p:nvSpPr>
          <p:cNvPr id="15365" name="Text Box 7"/>
          <p:cNvSpPr txBox="1">
            <a:spLocks noChangeArrowheads="1"/>
          </p:cNvSpPr>
          <p:nvPr/>
        </p:nvSpPr>
        <p:spPr bwMode="auto">
          <a:xfrm>
            <a:off x="1905000" y="6415088"/>
            <a:ext cx="4337050" cy="366712"/>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srgbClr val="FFFFFF"/>
                </a:solidFill>
              </a:rPr>
              <a:t>Stone relief of Pakal the Great, Palenque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type="body" idx="1"/>
          </p:nvPr>
        </p:nvSpPr>
        <p:spPr/>
        <p:txBody>
          <a:bodyPr/>
          <a:lstStyle/>
          <a:p>
            <a:pPr eaLnBrk="1" hangingPunct="1"/>
            <a:endParaRPr lang="en-US"/>
          </a:p>
        </p:txBody>
      </p:sp>
      <p:pic>
        <p:nvPicPr>
          <p:cNvPr id="16387" name="Picture 5" descr="tumba-de-pakal-cc-sachavir"/>
          <p:cNvPicPr>
            <a:picLocks noChangeAspect="1" noChangeArrowheads="1"/>
          </p:cNvPicPr>
          <p:nvPr/>
        </p:nvPicPr>
        <p:blipFill>
          <a:blip r:embed="rId2" cstate="print"/>
          <a:srcRect/>
          <a:stretch>
            <a:fillRect/>
          </a:stretch>
        </p:blipFill>
        <p:spPr bwMode="auto">
          <a:xfrm>
            <a:off x="1524000" y="74614"/>
            <a:ext cx="9144000" cy="6859587"/>
          </a:xfrm>
          <a:prstGeom prst="rect">
            <a:avLst/>
          </a:prstGeom>
          <a:noFill/>
          <a:ln w="9525">
            <a:noFill/>
            <a:miter lim="800000"/>
            <a:headEnd/>
            <a:tailEnd/>
          </a:ln>
        </p:spPr>
      </p:pic>
      <p:sp>
        <p:nvSpPr>
          <p:cNvPr id="16388" name="Rectangle 6"/>
          <p:cNvSpPr>
            <a:spLocks noGrp="1" noChangeArrowheads="1"/>
          </p:cNvSpPr>
          <p:nvPr>
            <p:ph type="title"/>
          </p:nvPr>
        </p:nvSpPr>
        <p:spPr>
          <a:xfrm>
            <a:off x="1828800" y="0"/>
            <a:ext cx="8915400" cy="838200"/>
          </a:xfrm>
          <a:noFill/>
        </p:spPr>
        <p:txBody>
          <a:bodyPr/>
          <a:lstStyle/>
          <a:p>
            <a:pPr algn="l" eaLnBrk="1" hangingPunct="1"/>
            <a:r>
              <a:rPr lang="en-US" sz="1600">
                <a:latin typeface="Verdana" pitchFamily="34" charset="0"/>
              </a:rPr>
              <a:t>Tomb of Pakal, from the Temple of the Inscriptions, now in the National Anthropology Museum, Mexico City, Mexico. Pakal's body was placed in the limestone sarcophagus and then it was sealed with a 3.8 by 2.2 meter stone lid.</a:t>
            </a:r>
          </a:p>
        </p:txBody>
      </p:sp>
      <p:pic>
        <p:nvPicPr>
          <p:cNvPr id="16389" name="Picture 7" descr="pacal2"/>
          <p:cNvPicPr>
            <a:picLocks noChangeAspect="1" noChangeArrowheads="1"/>
          </p:cNvPicPr>
          <p:nvPr/>
        </p:nvPicPr>
        <p:blipFill>
          <a:blip r:embed="rId3" cstate="print"/>
          <a:srcRect/>
          <a:stretch>
            <a:fillRect/>
          </a:stretch>
        </p:blipFill>
        <p:spPr bwMode="auto">
          <a:xfrm>
            <a:off x="1981200" y="1905000"/>
            <a:ext cx="2541588" cy="32004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828800" y="-76200"/>
            <a:ext cx="4495800" cy="2971800"/>
          </a:xfrm>
        </p:spPr>
        <p:txBody>
          <a:bodyPr/>
          <a:lstStyle/>
          <a:p>
            <a:pPr algn="l" eaLnBrk="1" hangingPunct="1"/>
            <a:r>
              <a:rPr lang="en-US" sz="1600">
                <a:latin typeface="Verdana" pitchFamily="34" charset="0"/>
              </a:rPr>
              <a:t>Sarcophagus lid for Lord Pakal, Late Classic Maya – 7</a:t>
            </a:r>
            <a:r>
              <a:rPr lang="en-US" sz="1600" baseline="30000">
                <a:latin typeface="Verdana" pitchFamily="34" charset="0"/>
              </a:rPr>
              <a:t>th</a:t>
            </a:r>
            <a:r>
              <a:rPr lang="en-US" sz="1600">
                <a:latin typeface="Verdana" pitchFamily="34" charset="0"/>
              </a:rPr>
              <a:t> century. The scene represents the instant of Pakal's death and his fall to the Underworld. The open mouth of the Underworld (Xibalba), is carved on the bottom of the plate. The snake's skeleton make up a container that represents the entrance. The snake' lips are curved inward, as though closing over Pakal's falling body. </a:t>
            </a:r>
          </a:p>
        </p:txBody>
      </p:sp>
      <p:pic>
        <p:nvPicPr>
          <p:cNvPr id="17411" name="Picture 7" descr="Lid of the Pakal's sarcophagus"/>
          <p:cNvPicPr>
            <a:picLocks noChangeAspect="1" noChangeArrowheads="1"/>
          </p:cNvPicPr>
          <p:nvPr/>
        </p:nvPicPr>
        <p:blipFill>
          <a:blip r:embed="rId2" cstate="print"/>
          <a:srcRect/>
          <a:stretch>
            <a:fillRect/>
          </a:stretch>
        </p:blipFill>
        <p:spPr bwMode="auto">
          <a:xfrm>
            <a:off x="6477000" y="0"/>
            <a:ext cx="4046538" cy="6858000"/>
          </a:xfrm>
          <a:prstGeom prst="rect">
            <a:avLst/>
          </a:prstGeom>
          <a:noFill/>
          <a:ln w="9525">
            <a:noFill/>
            <a:miter lim="800000"/>
            <a:headEnd/>
            <a:tailEnd/>
          </a:ln>
        </p:spPr>
      </p:pic>
      <p:pic>
        <p:nvPicPr>
          <p:cNvPr id="17412" name="Picture 9" descr="Pacal-Votans-Tomb-Lid-big"/>
          <p:cNvPicPr>
            <a:picLocks noChangeAspect="1" noChangeArrowheads="1"/>
          </p:cNvPicPr>
          <p:nvPr/>
        </p:nvPicPr>
        <p:blipFill>
          <a:blip r:embed="rId3" cstate="print"/>
          <a:srcRect/>
          <a:stretch>
            <a:fillRect/>
          </a:stretch>
        </p:blipFill>
        <p:spPr bwMode="auto">
          <a:xfrm>
            <a:off x="3810000" y="2819401"/>
            <a:ext cx="2241550" cy="3876675"/>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057400" y="5410200"/>
            <a:ext cx="4419600" cy="1143000"/>
          </a:xfrm>
        </p:spPr>
        <p:txBody>
          <a:bodyPr/>
          <a:lstStyle/>
          <a:p>
            <a:pPr algn="l" eaLnBrk="1" hangingPunct="1"/>
            <a:r>
              <a:rPr lang="en-US" sz="1600">
                <a:latin typeface="Verdana" pitchFamily="34" charset="0"/>
              </a:rPr>
              <a:t>A bas-relief in the Palenque museum that depicts Upakal K'inich, the son of K'inich Ahkal Mo' Naab III, c. 700 AD</a:t>
            </a:r>
          </a:p>
        </p:txBody>
      </p:sp>
      <p:pic>
        <p:nvPicPr>
          <p:cNvPr id="18435" name="Picture 5" descr="Palenque_Relief"/>
          <p:cNvPicPr>
            <a:picLocks noChangeAspect="1" noChangeArrowheads="1"/>
          </p:cNvPicPr>
          <p:nvPr/>
        </p:nvPicPr>
        <p:blipFill>
          <a:blip r:embed="rId2" cstate="print"/>
          <a:srcRect/>
          <a:stretch>
            <a:fillRect/>
          </a:stretch>
        </p:blipFill>
        <p:spPr bwMode="auto">
          <a:xfrm>
            <a:off x="6627813" y="0"/>
            <a:ext cx="3371850" cy="68580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981200" y="0"/>
            <a:ext cx="8229600" cy="2286000"/>
          </a:xfrm>
        </p:spPr>
        <p:txBody>
          <a:bodyPr/>
          <a:lstStyle/>
          <a:p>
            <a:pPr algn="l" eaLnBrk="1" hangingPunct="1"/>
            <a:r>
              <a:rPr lang="en-US" sz="1600" dirty="0"/>
              <a:t>Maya </a:t>
            </a:r>
            <a:r>
              <a:rPr lang="en-US" sz="1600" dirty="0" err="1"/>
              <a:t>Jaina</a:t>
            </a:r>
            <a:r>
              <a:rPr lang="en-US" sz="1600" dirty="0"/>
              <a:t> figurines: </a:t>
            </a:r>
            <a:r>
              <a:rPr lang="en-US" sz="1600" dirty="0" err="1"/>
              <a:t>Jaina</a:t>
            </a:r>
            <a:r>
              <a:rPr lang="en-US" sz="1600" dirty="0"/>
              <a:t> is a small island off the coast of Campeche State, Mexico, and into the southeast corner of the gulf. The necropolis on the island was a massive burial site from the Classic period (100-900 CE) that held many miniature terracotta figurines, each unique. Most represent rulers and nobility. While both solid and hollow figurines have been found, the latter predominate and are usually fitted with a whistle, or with clay pellets that produce a rattle-like sound. Like the figurines themselves, it is not known what function(s) the whistles and rattles served.</a:t>
            </a:r>
          </a:p>
        </p:txBody>
      </p:sp>
      <p:pic>
        <p:nvPicPr>
          <p:cNvPr id="20483" name="Picture 5" descr="jaina4b">
            <a:hlinkClick r:id="rId2"/>
          </p:cNvPr>
          <p:cNvPicPr>
            <a:picLocks noChangeAspect="1" noChangeArrowheads="1"/>
          </p:cNvPicPr>
          <p:nvPr/>
        </p:nvPicPr>
        <p:blipFill>
          <a:blip r:embed="rId3" cstate="print"/>
          <a:srcRect/>
          <a:stretch>
            <a:fillRect/>
          </a:stretch>
        </p:blipFill>
        <p:spPr bwMode="auto">
          <a:xfrm>
            <a:off x="1981200" y="2514600"/>
            <a:ext cx="8191500" cy="38100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http://www.latinamericanstudies.org/maya/maya-map.gif"/>
          <p:cNvPicPr>
            <a:picLocks noChangeAspect="1" noChangeArrowheads="1"/>
          </p:cNvPicPr>
          <p:nvPr/>
        </p:nvPicPr>
        <p:blipFill>
          <a:blip r:embed="rId2" cstate="print"/>
          <a:srcRect/>
          <a:stretch>
            <a:fillRect/>
          </a:stretch>
        </p:blipFill>
        <p:spPr bwMode="auto">
          <a:xfrm>
            <a:off x="1828800" y="609600"/>
            <a:ext cx="8544606" cy="5562600"/>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981200" y="1"/>
            <a:ext cx="8229600" cy="868363"/>
          </a:xfrm>
        </p:spPr>
        <p:txBody>
          <a:bodyPr/>
          <a:lstStyle/>
          <a:p>
            <a:pPr algn="l" eaLnBrk="1" hangingPunct="1"/>
            <a:r>
              <a:rPr lang="en-US" sz="1600">
                <a:latin typeface="Verdana" pitchFamily="34" charset="0"/>
              </a:rPr>
              <a:t>Large numbers of Jaina figurines, considered the finest figurative clay sculptures in the ancient Americas, were found in all inland Maya sites</a:t>
            </a:r>
          </a:p>
        </p:txBody>
      </p:sp>
      <p:pic>
        <p:nvPicPr>
          <p:cNvPr id="22531" name="Picture 5" descr="Image:Maya site northern Yucatan 800 AD.svg">
            <a:hlinkClick r:id="rId2"/>
          </p:cNvPr>
          <p:cNvPicPr>
            <a:picLocks noChangeAspect="1" noChangeArrowheads="1"/>
          </p:cNvPicPr>
          <p:nvPr/>
        </p:nvPicPr>
        <p:blipFill>
          <a:blip r:embed="rId3" cstate="print"/>
          <a:srcRect/>
          <a:stretch>
            <a:fillRect/>
          </a:stretch>
        </p:blipFill>
        <p:spPr bwMode="auto">
          <a:xfrm>
            <a:off x="2209800" y="1066800"/>
            <a:ext cx="7620000" cy="542925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descr="jaina6b">
            <a:hlinkClick r:id="rId2"/>
          </p:cNvPr>
          <p:cNvPicPr>
            <a:picLocks noChangeAspect="1" noChangeArrowheads="1"/>
          </p:cNvPicPr>
          <p:nvPr/>
        </p:nvPicPr>
        <p:blipFill>
          <a:blip r:embed="rId3" cstate="print"/>
          <a:srcRect/>
          <a:stretch>
            <a:fillRect/>
          </a:stretch>
        </p:blipFill>
        <p:spPr bwMode="auto">
          <a:xfrm>
            <a:off x="2590800" y="1752600"/>
            <a:ext cx="2647950" cy="4343400"/>
          </a:xfrm>
          <a:prstGeom prst="rect">
            <a:avLst/>
          </a:prstGeom>
          <a:noFill/>
          <a:ln w="9525">
            <a:noFill/>
            <a:miter lim="800000"/>
            <a:headEnd/>
            <a:tailEnd/>
          </a:ln>
        </p:spPr>
      </p:pic>
      <p:pic>
        <p:nvPicPr>
          <p:cNvPr id="21507" name="Picture 7" descr="jaina3b">
            <a:hlinkClick r:id="rId2"/>
          </p:cNvPr>
          <p:cNvPicPr>
            <a:picLocks noChangeAspect="1" noChangeArrowheads="1"/>
          </p:cNvPicPr>
          <p:nvPr/>
        </p:nvPicPr>
        <p:blipFill>
          <a:blip r:embed="rId4" cstate="print"/>
          <a:srcRect/>
          <a:stretch>
            <a:fillRect/>
          </a:stretch>
        </p:blipFill>
        <p:spPr bwMode="auto">
          <a:xfrm>
            <a:off x="6324600" y="457201"/>
            <a:ext cx="3105150" cy="5953125"/>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5" descr="Jaina_Island_type_figure%2C_Art_Institute"/>
          <p:cNvPicPr>
            <a:picLocks noChangeAspect="1" noChangeArrowheads="1"/>
          </p:cNvPicPr>
          <p:nvPr/>
        </p:nvPicPr>
        <p:blipFill>
          <a:blip r:embed="rId2" cstate="print"/>
          <a:srcRect/>
          <a:stretch>
            <a:fillRect/>
          </a:stretch>
        </p:blipFill>
        <p:spPr bwMode="auto">
          <a:xfrm>
            <a:off x="5484813" y="0"/>
            <a:ext cx="4627562" cy="6858000"/>
          </a:xfrm>
          <a:prstGeom prst="rect">
            <a:avLst/>
          </a:prstGeom>
          <a:noFill/>
          <a:ln w="9525">
            <a:noFill/>
            <a:miter lim="800000"/>
            <a:headEnd/>
            <a:tailEnd/>
          </a:ln>
        </p:spPr>
      </p:pic>
      <p:sp>
        <p:nvSpPr>
          <p:cNvPr id="23555" name="Rectangle 8"/>
          <p:cNvSpPr>
            <a:spLocks noGrp="1" noChangeArrowheads="1"/>
          </p:cNvSpPr>
          <p:nvPr>
            <p:ph type="title"/>
          </p:nvPr>
        </p:nvSpPr>
        <p:spPr>
          <a:xfrm>
            <a:off x="1981200" y="274638"/>
            <a:ext cx="3352800" cy="1143000"/>
          </a:xfrm>
          <a:noFill/>
        </p:spPr>
        <p:txBody>
          <a:bodyPr/>
          <a:lstStyle/>
          <a:p>
            <a:pPr algn="l" eaLnBrk="1" hangingPunct="1"/>
            <a:r>
              <a:rPr lang="en-US" sz="1600">
                <a:latin typeface="Verdana" pitchFamily="34" charset="0"/>
              </a:rPr>
              <a:t>Jaina figurine, Late Classic Maya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981200" y="274638"/>
            <a:ext cx="3352800" cy="1143000"/>
          </a:xfrm>
        </p:spPr>
        <p:txBody>
          <a:bodyPr/>
          <a:lstStyle/>
          <a:p>
            <a:pPr algn="l" eaLnBrk="1" hangingPunct="1"/>
            <a:r>
              <a:rPr lang="en-US" sz="1600">
                <a:latin typeface="Verdana" pitchFamily="34" charset="0"/>
              </a:rPr>
              <a:t>Jaina figurine, Late Classic Maya</a:t>
            </a:r>
          </a:p>
        </p:txBody>
      </p:sp>
      <p:pic>
        <p:nvPicPr>
          <p:cNvPr id="24579" name="Picture 4" descr="Jaina figurine late classic maya"/>
          <p:cNvPicPr>
            <a:picLocks noChangeAspect="1" noChangeArrowheads="1"/>
          </p:cNvPicPr>
          <p:nvPr/>
        </p:nvPicPr>
        <p:blipFill>
          <a:blip r:embed="rId2" cstate="print"/>
          <a:srcRect/>
          <a:stretch>
            <a:fillRect/>
          </a:stretch>
        </p:blipFill>
        <p:spPr bwMode="auto">
          <a:xfrm>
            <a:off x="5387975" y="0"/>
            <a:ext cx="4413250" cy="685800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676400" y="0"/>
            <a:ext cx="8534400" cy="1905000"/>
          </a:xfrm>
        </p:spPr>
        <p:txBody>
          <a:bodyPr/>
          <a:lstStyle/>
          <a:p>
            <a:pPr algn="l" eaLnBrk="1" hangingPunct="1"/>
            <a:r>
              <a:rPr lang="en-US" sz="1600" b="1"/>
              <a:t>Maya Murals at Bonampak' </a:t>
            </a:r>
            <a:r>
              <a:rPr lang="en-US" sz="1600"/>
              <a:t>(on border of Chiapas, Mexico, and Guatemala). The largest and most complete set of murals of ancient Mesoamerica preserved today. The inner walls of the house's three rooms, up to their arched ceilings, were entirely painted with glyphs and narrative events. This scene records the ascension  of a new king in </a:t>
            </a:r>
            <a:r>
              <a:rPr lang="en-US" sz="1600">
                <a:solidFill>
                  <a:srgbClr val="FF0000"/>
                </a:solidFill>
              </a:rPr>
              <a:t>790 CE</a:t>
            </a:r>
            <a:r>
              <a:rPr lang="en-US" sz="1600"/>
              <a:t>, his reception by Mayan lords.  Photos are from the complete replica at the National Museum of Anthropology and History in Mexico City</a:t>
            </a:r>
          </a:p>
        </p:txBody>
      </p:sp>
      <p:pic>
        <p:nvPicPr>
          <p:cNvPr id="25603" name="Picture 5" descr="bonnobleb">
            <a:hlinkClick r:id="rId2"/>
          </p:cNvPr>
          <p:cNvPicPr>
            <a:picLocks noChangeAspect="1" noChangeArrowheads="1"/>
          </p:cNvPicPr>
          <p:nvPr/>
        </p:nvPicPr>
        <p:blipFill>
          <a:blip r:embed="rId3" cstate="print"/>
          <a:srcRect/>
          <a:stretch>
            <a:fillRect/>
          </a:stretch>
        </p:blipFill>
        <p:spPr bwMode="auto">
          <a:xfrm>
            <a:off x="2057400" y="1828800"/>
            <a:ext cx="7848600" cy="4764088"/>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sz="1600"/>
              <a:t>Maya Murals at Bonampak – dedication of building</a:t>
            </a:r>
          </a:p>
        </p:txBody>
      </p:sp>
      <p:pic>
        <p:nvPicPr>
          <p:cNvPr id="26627" name="Picture 5" descr="bonpompb">
            <a:hlinkClick r:id="rId2"/>
          </p:cNvPr>
          <p:cNvPicPr>
            <a:picLocks noChangeAspect="1" noChangeArrowheads="1"/>
          </p:cNvPicPr>
          <p:nvPr/>
        </p:nvPicPr>
        <p:blipFill>
          <a:blip r:embed="rId3" cstate="print"/>
          <a:srcRect/>
          <a:stretch>
            <a:fillRect/>
          </a:stretch>
        </p:blipFill>
        <p:spPr bwMode="auto">
          <a:xfrm>
            <a:off x="1905001" y="1524000"/>
            <a:ext cx="8372475" cy="494665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981200" y="274638"/>
            <a:ext cx="8229600" cy="563562"/>
          </a:xfrm>
        </p:spPr>
        <p:txBody>
          <a:bodyPr/>
          <a:lstStyle/>
          <a:p>
            <a:pPr eaLnBrk="1" hangingPunct="1"/>
            <a:r>
              <a:rPr lang="en-US" sz="1600"/>
              <a:t>Musicians and dancers performing at the dedication of the building</a:t>
            </a:r>
          </a:p>
        </p:txBody>
      </p:sp>
      <p:sp>
        <p:nvSpPr>
          <p:cNvPr id="27651" name="Rectangle 3"/>
          <p:cNvSpPr>
            <a:spLocks noGrp="1" noChangeArrowheads="1"/>
          </p:cNvSpPr>
          <p:nvPr>
            <p:ph type="body" idx="1"/>
          </p:nvPr>
        </p:nvSpPr>
        <p:spPr/>
        <p:txBody>
          <a:bodyPr/>
          <a:lstStyle/>
          <a:p>
            <a:pPr eaLnBrk="1" hangingPunct="1"/>
            <a:endParaRPr lang="en-US"/>
          </a:p>
        </p:txBody>
      </p:sp>
      <p:pic>
        <p:nvPicPr>
          <p:cNvPr id="27652" name="Picture 5" descr="processionb">
            <a:hlinkClick r:id="rId2"/>
          </p:cNvPr>
          <p:cNvPicPr>
            <a:picLocks noChangeAspect="1" noChangeArrowheads="1"/>
          </p:cNvPicPr>
          <p:nvPr/>
        </p:nvPicPr>
        <p:blipFill>
          <a:blip r:embed="rId3" cstate="print"/>
          <a:srcRect/>
          <a:stretch>
            <a:fillRect/>
          </a:stretch>
        </p:blipFill>
        <p:spPr bwMode="auto">
          <a:xfrm>
            <a:off x="1905000" y="838201"/>
            <a:ext cx="8572500" cy="5610225"/>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sz="1600"/>
              <a:t>Battle scene in which lords of Bonampak demonstrate their military prowess</a:t>
            </a:r>
          </a:p>
        </p:txBody>
      </p:sp>
      <p:pic>
        <p:nvPicPr>
          <p:cNvPr id="28675" name="Picture 5" descr="bonbattleb">
            <a:hlinkClick r:id="rId2"/>
          </p:cNvPr>
          <p:cNvPicPr>
            <a:picLocks noChangeAspect="1" noChangeArrowheads="1"/>
          </p:cNvPicPr>
          <p:nvPr/>
        </p:nvPicPr>
        <p:blipFill>
          <a:blip r:embed="rId3" cstate="print"/>
          <a:srcRect/>
          <a:stretch>
            <a:fillRect/>
          </a:stretch>
        </p:blipFill>
        <p:spPr bwMode="auto">
          <a:xfrm>
            <a:off x="2514600" y="1600201"/>
            <a:ext cx="7239000" cy="4843463"/>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981200" y="274638"/>
            <a:ext cx="8229600" cy="639762"/>
          </a:xfrm>
        </p:spPr>
        <p:txBody>
          <a:bodyPr/>
          <a:lstStyle/>
          <a:p>
            <a:pPr eaLnBrk="1" hangingPunct="1"/>
            <a:r>
              <a:rPr lang="en-US" sz="1600"/>
              <a:t>Treatment of war prisoners</a:t>
            </a:r>
            <a:br>
              <a:rPr lang="en-US" sz="1600"/>
            </a:br>
            <a:r>
              <a:rPr lang="en-US" sz="1600"/>
              <a:t>Bonampak murals</a:t>
            </a:r>
          </a:p>
        </p:txBody>
      </p:sp>
      <p:sp>
        <p:nvSpPr>
          <p:cNvPr id="29699" name="Rectangle 3"/>
          <p:cNvSpPr>
            <a:spLocks noGrp="1" noChangeArrowheads="1"/>
          </p:cNvSpPr>
          <p:nvPr>
            <p:ph type="body" idx="1"/>
          </p:nvPr>
        </p:nvSpPr>
        <p:spPr/>
        <p:txBody>
          <a:bodyPr/>
          <a:lstStyle/>
          <a:p>
            <a:pPr eaLnBrk="1" hangingPunct="1"/>
            <a:endParaRPr lang="en-US"/>
          </a:p>
        </p:txBody>
      </p:sp>
      <p:pic>
        <p:nvPicPr>
          <p:cNvPr id="29700" name="Picture 5" descr="fingerbleedb">
            <a:hlinkClick r:id="rId2"/>
          </p:cNvPr>
          <p:cNvPicPr>
            <a:picLocks noChangeAspect="1" noChangeArrowheads="1"/>
          </p:cNvPicPr>
          <p:nvPr/>
        </p:nvPicPr>
        <p:blipFill>
          <a:blip r:embed="rId3" cstate="print"/>
          <a:srcRect/>
          <a:stretch>
            <a:fillRect/>
          </a:stretch>
        </p:blipFill>
        <p:spPr bwMode="auto">
          <a:xfrm>
            <a:off x="1905001" y="1066801"/>
            <a:ext cx="8308975" cy="5559425"/>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981200" y="274638"/>
            <a:ext cx="8229600" cy="563562"/>
          </a:xfrm>
        </p:spPr>
        <p:txBody>
          <a:bodyPr/>
          <a:lstStyle/>
          <a:p>
            <a:pPr eaLnBrk="1" hangingPunct="1"/>
            <a:r>
              <a:rPr lang="en-US" sz="1400"/>
              <a:t>Maya Bonampak mural, Noblewomen practicing bloodletting ritual by piercing tongue or lips</a:t>
            </a:r>
          </a:p>
        </p:txBody>
      </p:sp>
      <p:pic>
        <p:nvPicPr>
          <p:cNvPr id="30723" name="Picture 5" descr="bloodletb">
            <a:hlinkClick r:id="rId2"/>
          </p:cNvPr>
          <p:cNvPicPr>
            <a:picLocks noChangeAspect="1" noChangeArrowheads="1"/>
          </p:cNvPicPr>
          <p:nvPr/>
        </p:nvPicPr>
        <p:blipFill>
          <a:blip r:embed="rId3" cstate="print"/>
          <a:srcRect/>
          <a:stretch>
            <a:fillRect/>
          </a:stretch>
        </p:blipFill>
        <p:spPr bwMode="auto">
          <a:xfrm>
            <a:off x="2209800" y="1066800"/>
            <a:ext cx="7620000" cy="546735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stle on top of a lush green field&#10;&#10;Description generated with very high confidence">
            <a:extLst>
              <a:ext uri="{FF2B5EF4-FFF2-40B4-BE49-F238E27FC236}">
                <a16:creationId xmlns:a16="http://schemas.microsoft.com/office/drawing/2014/main" id="{2202D69E-B07F-4761-B837-61D0496E08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4151" y="-132856"/>
            <a:ext cx="3944753" cy="7006407"/>
          </a:xfrm>
          <a:prstGeom prst="rect">
            <a:avLst/>
          </a:prstGeom>
        </p:spPr>
      </p:pic>
      <p:pic>
        <p:nvPicPr>
          <p:cNvPr id="6" name="Picture 5" descr="A large stone building with a grassy field&#10;&#10;Description generated with very high confidence">
            <a:extLst>
              <a:ext uri="{FF2B5EF4-FFF2-40B4-BE49-F238E27FC236}">
                <a16:creationId xmlns:a16="http://schemas.microsoft.com/office/drawing/2014/main" id="{DB685E71-95AB-4BB6-B391-2C5C1A2CA1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4113926" cy="7313645"/>
          </a:xfrm>
          <a:prstGeom prst="rect">
            <a:avLst/>
          </a:prstGeom>
        </p:spPr>
      </p:pic>
      <p:pic>
        <p:nvPicPr>
          <p:cNvPr id="8" name="Picture 7" descr="A person that is standing in the grass&#10;&#10;Description generated with high confidence">
            <a:extLst>
              <a:ext uri="{FF2B5EF4-FFF2-40B4-BE49-F238E27FC236}">
                <a16:creationId xmlns:a16="http://schemas.microsoft.com/office/drawing/2014/main" id="{F6F7B577-9C00-44AF-A3F3-E37F360F8B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5402" y="-381000"/>
            <a:ext cx="4075708" cy="7239000"/>
          </a:xfrm>
          <a:prstGeom prst="rect">
            <a:avLst/>
          </a:prstGeom>
        </p:spPr>
      </p:pic>
      <p:sp>
        <p:nvSpPr>
          <p:cNvPr id="9" name="Title 1">
            <a:extLst>
              <a:ext uri="{FF2B5EF4-FFF2-40B4-BE49-F238E27FC236}">
                <a16:creationId xmlns:a16="http://schemas.microsoft.com/office/drawing/2014/main" id="{552C7D43-14F2-403B-87F4-4321847F7A43}"/>
              </a:ext>
            </a:extLst>
          </p:cNvPr>
          <p:cNvSpPr>
            <a:spLocks noGrp="1"/>
          </p:cNvSpPr>
          <p:nvPr>
            <p:ph type="title"/>
          </p:nvPr>
        </p:nvSpPr>
        <p:spPr>
          <a:xfrm>
            <a:off x="76199" y="4953000"/>
            <a:ext cx="4038601" cy="1905000"/>
          </a:xfrm>
        </p:spPr>
        <p:txBody>
          <a:bodyPr/>
          <a:lstStyle/>
          <a:p>
            <a:r>
              <a:rPr lang="en-US" sz="2800" b="1" dirty="0">
                <a:solidFill>
                  <a:schemeClr val="tx1"/>
                </a:solidFill>
              </a:rPr>
              <a:t>Tikal, Guatemala</a:t>
            </a:r>
            <a:br>
              <a:rPr lang="en-US" sz="2800" dirty="0"/>
            </a:br>
            <a:r>
              <a:rPr lang="en-US" sz="2000" dirty="0"/>
              <a:t>Capital of a Maya kingdom at its height during the Classic Period, c. 200 to 900 AD</a:t>
            </a:r>
          </a:p>
        </p:txBody>
      </p:sp>
    </p:spTree>
    <p:extLst>
      <p:ext uri="{BB962C8B-B14F-4D97-AF65-F5344CB8AC3E}">
        <p14:creationId xmlns:p14="http://schemas.microsoft.com/office/powerpoint/2010/main" val="1893808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green field with trees in the background&#10;&#10;Description generated with very high confidence">
            <a:extLst>
              <a:ext uri="{FF2B5EF4-FFF2-40B4-BE49-F238E27FC236}">
                <a16:creationId xmlns:a16="http://schemas.microsoft.com/office/drawing/2014/main" id="{FC8189D7-0A0F-4135-A965-31B4F65DD1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809" y="0"/>
            <a:ext cx="10780381" cy="6858000"/>
          </a:xfrm>
          <a:prstGeom prst="rect">
            <a:avLst/>
          </a:prstGeom>
        </p:spPr>
      </p:pic>
      <p:sp>
        <p:nvSpPr>
          <p:cNvPr id="4" name="Title 3">
            <a:extLst>
              <a:ext uri="{FF2B5EF4-FFF2-40B4-BE49-F238E27FC236}">
                <a16:creationId xmlns:a16="http://schemas.microsoft.com/office/drawing/2014/main" id="{8B74521B-1549-4009-928E-2D9C03A14DA2}"/>
              </a:ext>
            </a:extLst>
          </p:cNvPr>
          <p:cNvSpPr>
            <a:spLocks noGrp="1"/>
          </p:cNvSpPr>
          <p:nvPr>
            <p:ph type="title"/>
          </p:nvPr>
        </p:nvSpPr>
        <p:spPr>
          <a:xfrm>
            <a:off x="609599" y="5715000"/>
            <a:ext cx="4876801" cy="1143000"/>
          </a:xfrm>
        </p:spPr>
        <p:txBody>
          <a:bodyPr/>
          <a:lstStyle/>
          <a:p>
            <a:r>
              <a:rPr lang="en-US" sz="2000" b="1" dirty="0"/>
              <a:t>Tikal, between temples 1 and 2</a:t>
            </a:r>
          </a:p>
        </p:txBody>
      </p:sp>
    </p:spTree>
    <p:extLst>
      <p:ext uri="{BB962C8B-B14F-4D97-AF65-F5344CB8AC3E}">
        <p14:creationId xmlns:p14="http://schemas.microsoft.com/office/powerpoint/2010/main" val="2520076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7CE112-445F-4358-B5FA-D4814BB1A26D}"/>
              </a:ext>
            </a:extLst>
          </p:cNvPr>
          <p:cNvPicPr>
            <a:picLocks noChangeAspect="1"/>
          </p:cNvPicPr>
          <p:nvPr/>
        </p:nvPicPr>
        <p:blipFill>
          <a:blip r:embed="rId2"/>
          <a:stretch>
            <a:fillRect/>
          </a:stretch>
        </p:blipFill>
        <p:spPr>
          <a:xfrm>
            <a:off x="0" y="0"/>
            <a:ext cx="6158755" cy="3461868"/>
          </a:xfrm>
          <a:prstGeom prst="rect">
            <a:avLst/>
          </a:prstGeom>
        </p:spPr>
      </p:pic>
      <p:pic>
        <p:nvPicPr>
          <p:cNvPr id="4" name="Picture 3">
            <a:extLst>
              <a:ext uri="{FF2B5EF4-FFF2-40B4-BE49-F238E27FC236}">
                <a16:creationId xmlns:a16="http://schemas.microsoft.com/office/drawing/2014/main" id="{821D1FB7-BAB2-46E7-BDAB-0F3DBD72807B}"/>
              </a:ext>
            </a:extLst>
          </p:cNvPr>
          <p:cNvPicPr>
            <a:picLocks noChangeAspect="1"/>
          </p:cNvPicPr>
          <p:nvPr/>
        </p:nvPicPr>
        <p:blipFill>
          <a:blip r:embed="rId3"/>
          <a:stretch>
            <a:fillRect/>
          </a:stretch>
        </p:blipFill>
        <p:spPr>
          <a:xfrm>
            <a:off x="6261072" y="112863"/>
            <a:ext cx="5783052" cy="3250684"/>
          </a:xfrm>
          <a:prstGeom prst="rect">
            <a:avLst/>
          </a:prstGeom>
          <a:ln>
            <a:solidFill>
              <a:schemeClr val="tx1">
                <a:lumMod val="65000"/>
              </a:schemeClr>
            </a:solidFill>
          </a:ln>
        </p:spPr>
      </p:pic>
      <p:pic>
        <p:nvPicPr>
          <p:cNvPr id="5" name="Picture 4">
            <a:extLst>
              <a:ext uri="{FF2B5EF4-FFF2-40B4-BE49-F238E27FC236}">
                <a16:creationId xmlns:a16="http://schemas.microsoft.com/office/drawing/2014/main" id="{F0B01A98-7F3B-4B12-9419-7D16F12E51D3}"/>
              </a:ext>
            </a:extLst>
          </p:cNvPr>
          <p:cNvPicPr>
            <a:picLocks noChangeAspect="1"/>
          </p:cNvPicPr>
          <p:nvPr/>
        </p:nvPicPr>
        <p:blipFill>
          <a:blip r:embed="rId4"/>
          <a:stretch>
            <a:fillRect/>
          </a:stretch>
        </p:blipFill>
        <p:spPr>
          <a:xfrm>
            <a:off x="533400" y="3429000"/>
            <a:ext cx="5882621" cy="3311698"/>
          </a:xfrm>
          <a:prstGeom prst="rect">
            <a:avLst/>
          </a:prstGeom>
          <a:ln>
            <a:solidFill>
              <a:schemeClr val="tx1">
                <a:lumMod val="65000"/>
              </a:schemeClr>
            </a:solidFill>
          </a:ln>
        </p:spPr>
      </p:pic>
      <p:sp>
        <p:nvSpPr>
          <p:cNvPr id="7" name="Title 6">
            <a:extLst>
              <a:ext uri="{FF2B5EF4-FFF2-40B4-BE49-F238E27FC236}">
                <a16:creationId xmlns:a16="http://schemas.microsoft.com/office/drawing/2014/main" id="{F94359A0-F5AC-49DF-81BA-F1EDF926E716}"/>
              </a:ext>
            </a:extLst>
          </p:cNvPr>
          <p:cNvSpPr>
            <a:spLocks noGrp="1"/>
          </p:cNvSpPr>
          <p:nvPr>
            <p:ph type="title"/>
          </p:nvPr>
        </p:nvSpPr>
        <p:spPr>
          <a:xfrm>
            <a:off x="6629400" y="3494454"/>
            <a:ext cx="5414724" cy="3134946"/>
          </a:xfrm>
        </p:spPr>
        <p:txBody>
          <a:bodyPr/>
          <a:lstStyle/>
          <a:p>
            <a:pPr algn="l"/>
            <a:r>
              <a:rPr lang="en-US" sz="1800" u="sng" dirty="0"/>
              <a:t>New findings!</a:t>
            </a:r>
            <a:br>
              <a:rPr lang="en-US" sz="1800" u="sng" dirty="0"/>
            </a:br>
            <a:br>
              <a:rPr lang="en-US" sz="1800" dirty="0"/>
            </a:br>
            <a:r>
              <a:rPr lang="en-US" sz="1800" dirty="0"/>
              <a:t>(top left) Aerial view of Tikal, Maya city in Guatemala, with 2018 lidar image (top right) and artist reconstructive drawing (left). Researchers found thousands of structures by shooting lasers down from planes to pierce the thick foliage and paint a 3-D picture of the ground below. The technology is called Light Detection and Ranging, or lidar. </a:t>
            </a:r>
          </a:p>
        </p:txBody>
      </p:sp>
    </p:spTree>
    <p:extLst>
      <p:ext uri="{BB962C8B-B14F-4D97-AF65-F5344CB8AC3E}">
        <p14:creationId xmlns:p14="http://schemas.microsoft.com/office/powerpoint/2010/main" val="2685250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0"/>
            <a:ext cx="9144000" cy="6858000"/>
          </a:xfrm>
          <a:prstGeom prst="rect">
            <a:avLst/>
          </a:prstGeom>
        </p:spPr>
      </p:pic>
      <p:sp>
        <p:nvSpPr>
          <p:cNvPr id="3" name="TextBox 2"/>
          <p:cNvSpPr txBox="1"/>
          <p:nvPr/>
        </p:nvSpPr>
        <p:spPr>
          <a:xfrm>
            <a:off x="6858000" y="457200"/>
            <a:ext cx="3300904" cy="861774"/>
          </a:xfrm>
          <a:prstGeom prst="rect">
            <a:avLst/>
          </a:prstGeom>
          <a:noFill/>
        </p:spPr>
        <p:txBody>
          <a:bodyPr wrap="none" rtlCol="0">
            <a:spAutoFit/>
          </a:bodyPr>
          <a:lstStyle/>
          <a:p>
            <a:r>
              <a:rPr lang="en-US" sz="3200" dirty="0">
                <a:solidFill>
                  <a:schemeClr val="bg1"/>
                </a:solidFill>
              </a:rPr>
              <a:t>Uxmal</a:t>
            </a:r>
          </a:p>
          <a:p>
            <a:r>
              <a:rPr lang="en-US" dirty="0">
                <a:solidFill>
                  <a:schemeClr val="bg1"/>
                </a:solidFill>
              </a:rPr>
              <a:t>Dominant from 875 to 900 CE.</a:t>
            </a:r>
          </a:p>
        </p:txBody>
      </p:sp>
    </p:spTree>
    <p:extLst>
      <p:ext uri="{BB962C8B-B14F-4D97-AF65-F5344CB8AC3E}">
        <p14:creationId xmlns:p14="http://schemas.microsoft.com/office/powerpoint/2010/main" val="549186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9" descr="Palenque_Ruins"/>
          <p:cNvPicPr>
            <a:picLocks noChangeAspect="1" noChangeArrowheads="1"/>
          </p:cNvPicPr>
          <p:nvPr/>
        </p:nvPicPr>
        <p:blipFill>
          <a:blip r:embed="rId2" cstate="print"/>
          <a:srcRect/>
          <a:stretch>
            <a:fillRect/>
          </a:stretch>
        </p:blipFill>
        <p:spPr bwMode="auto">
          <a:xfrm>
            <a:off x="1524000" y="0"/>
            <a:ext cx="9144000" cy="6858000"/>
          </a:xfrm>
          <a:prstGeom prst="rect">
            <a:avLst/>
          </a:prstGeom>
          <a:noFill/>
          <a:ln w="9525">
            <a:noFill/>
            <a:miter lim="800000"/>
            <a:headEnd/>
            <a:tailEnd/>
          </a:ln>
        </p:spPr>
      </p:pic>
      <p:sp>
        <p:nvSpPr>
          <p:cNvPr id="7172" name="Rectangle 11"/>
          <p:cNvSpPr>
            <a:spLocks noChangeArrowheads="1"/>
          </p:cNvSpPr>
          <p:nvPr/>
        </p:nvSpPr>
        <p:spPr bwMode="auto">
          <a:xfrm>
            <a:off x="1981200" y="0"/>
            <a:ext cx="8229600" cy="1143000"/>
          </a:xfrm>
          <a:prstGeom prst="rect">
            <a:avLst/>
          </a:prstGeom>
          <a:noFill/>
          <a:ln w="9525">
            <a:noFill/>
            <a:miter lim="800000"/>
            <a:headEnd/>
            <a:tailEnd/>
          </a:ln>
        </p:spPr>
        <p:txBody>
          <a:bodyPr anchor="ctr"/>
          <a:lstStyle/>
          <a:p>
            <a:pPr fontAlgn="base">
              <a:spcBef>
                <a:spcPct val="0"/>
              </a:spcBef>
              <a:spcAft>
                <a:spcPct val="0"/>
              </a:spcAft>
            </a:pPr>
            <a:r>
              <a:rPr lang="en-US" sz="1600" b="1" dirty="0">
                <a:solidFill>
                  <a:srgbClr val="333333"/>
                </a:solidFill>
                <a:latin typeface="Verdana" pitchFamily="34" charset="0"/>
              </a:rPr>
              <a:t>The Palenque Palace, Chiapas, Mexico, from the Temple of the Foliated Cross.  Palenque was begun around 600 AD during the reign of King </a:t>
            </a:r>
            <a:r>
              <a:rPr lang="en-US" sz="1600" b="1" dirty="0" err="1">
                <a:solidFill>
                  <a:srgbClr val="333333"/>
                </a:solidFill>
                <a:latin typeface="Verdana" pitchFamily="34" charset="0"/>
              </a:rPr>
              <a:t>Pakal</a:t>
            </a:r>
            <a:r>
              <a:rPr lang="en-US" sz="1600" b="1" dirty="0">
                <a:solidFill>
                  <a:srgbClr val="333333"/>
                </a:solidFill>
                <a:latin typeface="Verdana" pitchFamily="34" charset="0"/>
              </a:rPr>
              <a:t>, his two sons, and </a:t>
            </a:r>
            <a:r>
              <a:rPr lang="en-US" sz="1600" b="1" dirty="0" err="1">
                <a:solidFill>
                  <a:srgbClr val="333333"/>
                </a:solidFill>
                <a:latin typeface="Verdana" pitchFamily="34" charset="0"/>
              </a:rPr>
              <a:t>Pakal’s</a:t>
            </a:r>
            <a:r>
              <a:rPr lang="en-US" sz="1600" b="1" dirty="0">
                <a:solidFill>
                  <a:srgbClr val="333333"/>
                </a:solidFill>
                <a:latin typeface="Verdana" pitchFamily="34" charset="0"/>
              </a:rPr>
              <a:t> grandson and great-grandson.  It was the court residence and administrative center.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828800" y="304801"/>
            <a:ext cx="3048000" cy="2239963"/>
          </a:xfrm>
        </p:spPr>
        <p:txBody>
          <a:bodyPr/>
          <a:lstStyle/>
          <a:p>
            <a:pPr algn="l" eaLnBrk="1" hangingPunct="1"/>
            <a:r>
              <a:rPr lang="en-US" sz="1600">
                <a:latin typeface="Verdana" pitchFamily="34" charset="0"/>
              </a:rPr>
              <a:t>Palenque palace tower, probable use for astronomical and military observation.  This is the only surviving Mayan tower.</a:t>
            </a:r>
          </a:p>
        </p:txBody>
      </p:sp>
      <p:pic>
        <p:nvPicPr>
          <p:cNvPr id="8195" name="Picture 4" descr="Palenque palace tower"/>
          <p:cNvPicPr>
            <a:picLocks noChangeAspect="1" noChangeArrowheads="1"/>
          </p:cNvPicPr>
          <p:nvPr/>
        </p:nvPicPr>
        <p:blipFill>
          <a:blip r:embed="rId2" cstate="print"/>
          <a:srcRect/>
          <a:stretch>
            <a:fillRect/>
          </a:stretch>
        </p:blipFill>
        <p:spPr bwMode="auto">
          <a:xfrm>
            <a:off x="5105400" y="0"/>
            <a:ext cx="5143500" cy="68580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52400" y="2362200"/>
            <a:ext cx="4724400" cy="3001962"/>
          </a:xfrm>
        </p:spPr>
        <p:txBody>
          <a:bodyPr/>
          <a:lstStyle/>
          <a:p>
            <a:pPr algn="l" eaLnBrk="1" hangingPunct="1"/>
            <a:r>
              <a:rPr lang="en-US" sz="1600" dirty="0">
                <a:latin typeface="Verdana" pitchFamily="34" charset="0"/>
              </a:rPr>
              <a:t>Palenque palace interior showing corbelled labyrinthine hallways and “toilet.” (The man on the right is sitting on it.) The palace was plumbed via the stream that runs under and alongside the palace</a:t>
            </a:r>
          </a:p>
        </p:txBody>
      </p:sp>
      <p:pic>
        <p:nvPicPr>
          <p:cNvPr id="9219" name="Picture 4" descr="Palenque palace interior w"/>
          <p:cNvPicPr>
            <a:picLocks noChangeAspect="1" noChangeArrowheads="1"/>
          </p:cNvPicPr>
          <p:nvPr/>
        </p:nvPicPr>
        <p:blipFill>
          <a:blip r:embed="rId2" cstate="print"/>
          <a:srcRect/>
          <a:stretch>
            <a:fillRect/>
          </a:stretch>
        </p:blipFill>
        <p:spPr bwMode="auto">
          <a:xfrm>
            <a:off x="4953000" y="0"/>
            <a:ext cx="5143500" cy="685800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Default Design">
  <a:themeElements>
    <a:clrScheme name="Default Design 13">
      <a:dk1>
        <a:srgbClr val="808080"/>
      </a:dk1>
      <a:lt1>
        <a:srgbClr val="FFFFFF"/>
      </a:lt1>
      <a:dk2>
        <a:srgbClr val="333333"/>
      </a:dk2>
      <a:lt2>
        <a:srgbClr val="FFFFFF"/>
      </a:lt2>
      <a:accent1>
        <a:srgbClr val="BBE0E3"/>
      </a:accent1>
      <a:accent2>
        <a:srgbClr val="333399"/>
      </a:accent2>
      <a:accent3>
        <a:srgbClr val="ADADAD"/>
      </a:accent3>
      <a:accent4>
        <a:srgbClr val="DADADA"/>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808080"/>
        </a:dk1>
        <a:lt1>
          <a:srgbClr val="FFFFFF"/>
        </a:lt1>
        <a:dk2>
          <a:srgbClr val="333333"/>
        </a:dk2>
        <a:lt2>
          <a:srgbClr val="FFFFFF"/>
        </a:lt2>
        <a:accent1>
          <a:srgbClr val="BBE0E3"/>
        </a:accent1>
        <a:accent2>
          <a:srgbClr val="333399"/>
        </a:accent2>
        <a:accent3>
          <a:srgbClr val="ADADAD"/>
        </a:accent3>
        <a:accent4>
          <a:srgbClr val="DADADA"/>
        </a:accent4>
        <a:accent5>
          <a:srgbClr val="DAEDEF"/>
        </a:accent5>
        <a:accent6>
          <a:srgbClr val="2D2D8A"/>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3639</TotalTime>
  <Words>750</Words>
  <Application>Microsoft Office PowerPoint</Application>
  <PresentationFormat>Widescreen</PresentationFormat>
  <Paragraphs>31</Paragraphs>
  <Slides>29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Verdana</vt:lpstr>
      <vt:lpstr>Default Design</vt:lpstr>
      <vt:lpstr>The Maya Map shows extent of Maya civilization from the Pre-Classic period (c. 2000 BC to AD 250) through the Classic period (c. AD 250 to 900)</vt:lpstr>
      <vt:lpstr>PowerPoint Presentation</vt:lpstr>
      <vt:lpstr>Tikal, Guatemala Capital of a Maya kingdom at its height during the Classic Period, c. 200 to 900 AD</vt:lpstr>
      <vt:lpstr>Tikal, between temples 1 and 2</vt:lpstr>
      <vt:lpstr>New findings!  (top left) Aerial view of Tikal, Maya city in Guatemala, with 2018 lidar image (top right) and artist reconstructive drawing (left). Researchers found thousands of structures by shooting lasers down from planes to pierce the thick foliage and paint a 3-D picture of the ground below. The technology is called Light Detection and Ranging, or lidar. </vt:lpstr>
      <vt:lpstr>PowerPoint Presentation</vt:lpstr>
      <vt:lpstr>PowerPoint Presentation</vt:lpstr>
      <vt:lpstr>Palenque palace tower, probable use for astronomical and military observation.  This is the only surviving Mayan tower.</vt:lpstr>
      <vt:lpstr>Palenque palace interior showing corbelled labyrinthine hallways and “toilet.” (The man on the right is sitting on it.) The palace was plumbed via the stream that runs under and alongside the palace</vt:lpstr>
      <vt:lpstr>Palenque palace interior passage, 7th century, Late Classic Maya</vt:lpstr>
      <vt:lpstr>Palenque palace, east court.  Individual carved slabs of captives (in postures of humiliation and showing signs of blood letting) that flank a ceremonial courtyard where Lords of the region entered to meet with Pakal and kings of his line.</vt:lpstr>
      <vt:lpstr>Palenque restored temples.  Note grass roofing on the right.</vt:lpstr>
      <vt:lpstr>Palenque: reconstruction of Late Classic Maya peasant house</vt:lpstr>
      <vt:lpstr>Palenque, Temple of Inscriptions, the Tomb of King Pakal, discovered in 1952 by Alberto Ruz, is set into bedrock at the base</vt:lpstr>
      <vt:lpstr>Maya, (right) Portrait head of Pakal, Palenque, Chiapas, Mexico, AD 600-900, Stucco, 16 7/8 x 6 11/16 in. (43 x 17 cm), Museo Nacional de Antropología, -- INAH, Mexico City. The best-known Maya Ajaw, K'inich Janaab' Pakal (Pacal the Great), who ruled from 615 to 683 AD.</vt:lpstr>
      <vt:lpstr>Tomb of Pakal, from the Temple of the Inscriptions, now in the National Anthropology Museum, Mexico City, Mexico. Pakal's body was placed in the limestone sarcophagus and then it was sealed with a 3.8 by 2.2 meter stone lid.</vt:lpstr>
      <vt:lpstr>Sarcophagus lid for Lord Pakal, Late Classic Maya – 7th century. The scene represents the instant of Pakal's death and his fall to the Underworld. The open mouth of the Underworld (Xibalba), is carved on the bottom of the plate. The snake's skeleton make up a container that represents the entrance. The snake' lips are curved inward, as though closing over Pakal's falling body. </vt:lpstr>
      <vt:lpstr>A bas-relief in the Palenque museum that depicts Upakal K'inich, the son of K'inich Ahkal Mo' Naab III, c. 700 AD</vt:lpstr>
      <vt:lpstr>Maya Jaina figurines: Jaina is a small island off the coast of Campeche State, Mexico, and into the southeast corner of the gulf. The necropolis on the island was a massive burial site from the Classic period (100-900 CE) that held many miniature terracotta figurines, each unique. Most represent rulers and nobility. While both solid and hollow figurines have been found, the latter predominate and are usually fitted with a whistle, or with clay pellets that produce a rattle-like sound. Like the figurines themselves, it is not known what function(s) the whistles and rattles served.</vt:lpstr>
      <vt:lpstr>Large numbers of Jaina figurines, considered the finest figurative clay sculptures in the ancient Americas, were found in all inland Maya sites</vt:lpstr>
      <vt:lpstr>PowerPoint Presentation</vt:lpstr>
      <vt:lpstr>Jaina figurine, Late Classic Maya</vt:lpstr>
      <vt:lpstr>Jaina figurine, Late Classic Maya</vt:lpstr>
      <vt:lpstr>Maya Murals at Bonampak' (on border of Chiapas, Mexico, and Guatemala). The largest and most complete set of murals of ancient Mesoamerica preserved today. The inner walls of the house's three rooms, up to their arched ceilings, were entirely painted with glyphs and narrative events. This scene records the ascension  of a new king in 790 CE, his reception by Mayan lords.  Photos are from the complete replica at the National Museum of Anthropology and History in Mexico City</vt:lpstr>
      <vt:lpstr>Maya Murals at Bonampak – dedication of building</vt:lpstr>
      <vt:lpstr>Musicians and dancers performing at the dedication of the building</vt:lpstr>
      <vt:lpstr>Battle scene in which lords of Bonampak demonstrate their military prowess</vt:lpstr>
      <vt:lpstr>Treatment of war prisoners Bonampak murals</vt:lpstr>
      <vt:lpstr>Maya Bonampak mural, Noblewomen practicing bloodletting ritual by piercing tongue or lips</vt:lpstr>
    </vt:vector>
  </TitlesOfParts>
  <Company>Sacramento State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Maya Map shows extent of Maya civilization from the Pre-Classic period (c. 2000 BC to AD 250) through the Classic period (c. AD 250 to 900)</dc:title>
  <dc:creator>Elaine O'Brien</dc:creator>
  <cp:lastModifiedBy>O'Brien, Elaine</cp:lastModifiedBy>
  <cp:revision>22</cp:revision>
  <dcterms:created xsi:type="dcterms:W3CDTF">2014-02-26T21:37:05Z</dcterms:created>
  <dcterms:modified xsi:type="dcterms:W3CDTF">2018-02-13T15:46:00Z</dcterms:modified>
</cp:coreProperties>
</file>